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2"/>
  </p:notesMasterIdLst>
  <p:sldIdLst>
    <p:sldId id="338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40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gv3qEJ9HyR3smZDXjSOh85o6iI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9EA9D6-43A5-4F6E-B301-B75A30B91550}">
  <a:tblStyle styleId="{179EA9D6-43A5-4F6E-B301-B75A30B915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1" autoAdjust="0"/>
    <p:restoredTop sz="94687" autoAdjust="0"/>
  </p:normalViewPr>
  <p:slideViewPr>
    <p:cSldViewPr snapToGrid="0">
      <p:cViewPr varScale="1">
        <p:scale>
          <a:sx n="52" d="100"/>
          <a:sy n="52" d="100"/>
        </p:scale>
        <p:origin x="54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7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5247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49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12c1e57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g712c1e573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778" name="Google Shape;778;g712c1e573f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136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12c1e57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712c1e573f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786" name="Google Shape;786;g712c1e573f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68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12c1e573f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712c1e573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51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12c1e57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g712c1e57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251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e6e22e95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g6e6e22e95a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813" name="Google Shape;813;g6e6e22e95a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844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e6e22e95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g6e6e22e95a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825" name="Google Shape;825;g6e6e22e95a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794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12c1e573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712c1e573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16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eff0192a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Texto sobreposto</a:t>
            </a:r>
            <a:endParaRPr dirty="0"/>
          </a:p>
        </p:txBody>
      </p:sp>
      <p:sp>
        <p:nvSpPr>
          <p:cNvPr id="853" name="Google Shape;853;g6eff0192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485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e6e22e95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6e6e22e95a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é só pra explicar mesmo, cria a variável AnoAtual e mostra como ficará na tela</a:t>
            </a:r>
            <a:endParaRPr/>
          </a:p>
        </p:txBody>
      </p:sp>
      <p:sp>
        <p:nvSpPr>
          <p:cNvPr id="860" name="Google Shape;860;g6e6e22e95a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370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f06ca980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7f06ca980b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Fazer esta parte do exercício só pra exemplificar!</a:t>
            </a:r>
            <a:endParaRPr/>
          </a:p>
        </p:txBody>
      </p:sp>
      <p:sp>
        <p:nvSpPr>
          <p:cNvPr id="867" name="Google Shape;867;g7f06ca980b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98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03fbeb78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703fbeb78d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é só pra explicar mesmo, cria a variável AnoAtual e mostra como ficará na tela</a:t>
            </a:r>
            <a:endParaRPr/>
          </a:p>
        </p:txBody>
      </p:sp>
      <p:sp>
        <p:nvSpPr>
          <p:cNvPr id="710" name="Google Shape;710;g703fbeb78d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21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5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03fbeb78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703fbeb78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é só pra explicar mesmo, cria a variável AnoAtual e mostra como ficará na tela</a:t>
            </a:r>
            <a:endParaRPr/>
          </a:p>
        </p:txBody>
      </p:sp>
      <p:sp>
        <p:nvSpPr>
          <p:cNvPr id="719" name="Google Shape;719;g703fbeb78d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51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edda1cab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7edda1cab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Abrir um exemplo em branco e criar essas duas listas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– Mostrar que toda a vez que cria uma lista ele cria mais comandos na Categoria Variáveis</a:t>
            </a:r>
            <a:endParaRPr/>
          </a:p>
        </p:txBody>
      </p:sp>
      <p:sp>
        <p:nvSpPr>
          <p:cNvPr id="727" name="Google Shape;727;g7edda1cab3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5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edda1ca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g7edda1cab3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Abrir um exemplo em branco e criar essas duas listas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– Mostrar que toda a vez que cria uma lista ele cria mais comandos na Categoria Variáveis</a:t>
            </a:r>
            <a:endParaRPr/>
          </a:p>
        </p:txBody>
      </p:sp>
      <p:sp>
        <p:nvSpPr>
          <p:cNvPr id="737" name="Google Shape;737;g7edda1cab3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83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e6e22e95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g6e6e22e95a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744" name="Google Shape;744;g6e6e22e95a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746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e6e22e9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g6e6e22e95a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751" name="Google Shape;751;g6e6e22e95a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08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12c1e573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712c1e573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Abrir um exemplo em branco e criar essas duas listas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– Mostrar que toda a vez que cria uma lista ele cria mais comandos na Categoria Variáveis</a:t>
            </a:r>
            <a:endParaRPr/>
          </a:p>
        </p:txBody>
      </p:sp>
      <p:sp>
        <p:nvSpPr>
          <p:cNvPr id="763" name="Google Shape;763;g712c1e573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51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12c1e57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g712c1e573f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exemplo e só pra gente mostrar o uso de variáveis e listas nos programas.</a:t>
            </a:r>
            <a:endParaRPr/>
          </a:p>
        </p:txBody>
      </p:sp>
      <p:sp>
        <p:nvSpPr>
          <p:cNvPr id="770" name="Google Shape;770;g712c1e573f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12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98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86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87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7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10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0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4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9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43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40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70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02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3751230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hyperlink" Target="https://scratch.mit.edu/projects/36322395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37274409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/>
        </p:nvSpPr>
        <p:spPr>
          <a:xfrm>
            <a:off x="581025" y="459094"/>
            <a:ext cx="11842800" cy="86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pt-BR" sz="5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PENSAMENTO COMPUTACIONAL</a:t>
            </a:r>
            <a:endParaRPr sz="5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657225" y="3496867"/>
            <a:ext cx="11534775" cy="188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71476" y="4629144"/>
            <a:ext cx="825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 smtClean="0"/>
              <a:t>Scratch</a:t>
            </a:r>
            <a:r>
              <a:rPr lang="pt-BR" sz="4000" b="1" dirty="0" smtClean="0"/>
              <a:t> – Parte 3</a:t>
            </a:r>
            <a:endParaRPr lang="pt-BR" sz="40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g712c1e573f_0_34"/>
          <p:cNvPicPr preferRelativeResize="0"/>
          <p:nvPr/>
        </p:nvPicPr>
        <p:blipFill rotWithShape="1">
          <a:blip r:embed="rId3">
            <a:alphaModFix/>
          </a:blip>
          <a:srcRect l="70755" t="16201" r="637" b="47522"/>
          <a:stretch/>
        </p:blipFill>
        <p:spPr>
          <a:xfrm>
            <a:off x="4624260" y="2375449"/>
            <a:ext cx="4413965" cy="3365224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1" name="Google Shape;781;g712c1e573f_0_34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Adicionando dados na Lista</a:t>
            </a:r>
            <a:endParaRPr b="1" dirty="0"/>
          </a:p>
        </p:txBody>
      </p:sp>
      <p:pic>
        <p:nvPicPr>
          <p:cNvPr id="782" name="Google Shape;782;g712c1e573f_0_34"/>
          <p:cNvPicPr preferRelativeResize="0"/>
          <p:nvPr/>
        </p:nvPicPr>
        <p:blipFill rotWithShape="1">
          <a:blip r:embed="rId4">
            <a:alphaModFix/>
          </a:blip>
          <a:srcRect l="23844" t="41599" r="43438" b="20947"/>
          <a:stretch/>
        </p:blipFill>
        <p:spPr>
          <a:xfrm>
            <a:off x="753177" y="2375450"/>
            <a:ext cx="3754775" cy="258417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12c1e573f_0_41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Acessando itens da Lista</a:t>
            </a:r>
            <a:endParaRPr b="1" dirty="0"/>
          </a:p>
        </p:txBody>
      </p:sp>
      <p:sp>
        <p:nvSpPr>
          <p:cNvPr id="789" name="Google Shape;789;g712c1e573f_0_41"/>
          <p:cNvSpPr txBox="1"/>
          <p:nvPr/>
        </p:nvSpPr>
        <p:spPr>
          <a:xfrm>
            <a:off x="762000" y="1600200"/>
            <a:ext cx="8901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Primeiro item tem o índice igual a 1</a:t>
            </a:r>
            <a:endParaRPr dirty="0"/>
          </a:p>
        </p:txBody>
      </p:sp>
      <p:pic>
        <p:nvPicPr>
          <p:cNvPr id="790" name="Google Shape;790;g712c1e573f_0_41"/>
          <p:cNvPicPr preferRelativeResize="0"/>
          <p:nvPr/>
        </p:nvPicPr>
        <p:blipFill rotWithShape="1">
          <a:blip r:embed="rId3">
            <a:alphaModFix/>
          </a:blip>
          <a:srcRect l="22910" t="39483" r="54414" b="31480"/>
          <a:stretch/>
        </p:blipFill>
        <p:spPr>
          <a:xfrm>
            <a:off x="2243052" y="2367850"/>
            <a:ext cx="5075473" cy="3907324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12c1e573f_0_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000000"/>
                </a:solidFill>
              </a:rPr>
              <a:t>Atividade 7- Busca linear  </a:t>
            </a:r>
            <a:endParaRPr sz="4000" b="1" dirty="0">
              <a:solidFill>
                <a:srgbClr val="000000"/>
              </a:solidFill>
            </a:endParaRPr>
          </a:p>
        </p:txBody>
      </p:sp>
      <p:sp>
        <p:nvSpPr>
          <p:cNvPr id="796" name="Google Shape;796;g712c1e573f_0_48"/>
          <p:cNvSpPr txBox="1">
            <a:spLocks noGrp="1"/>
          </p:cNvSpPr>
          <p:nvPr>
            <p:ph idx="1"/>
          </p:nvPr>
        </p:nvSpPr>
        <p:spPr>
          <a:xfrm>
            <a:off x="774405" y="2034380"/>
            <a:ext cx="7233600" cy="3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21590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400" b="1" dirty="0"/>
              <a:t>A Busca Linear (ou Busca Sequencial) realiza pesquisa em listas (ordenada ou não</a:t>
            </a:r>
            <a:r>
              <a:rPr lang="pt-BR" sz="2400" b="1" dirty="0" smtClean="0"/>
              <a:t>)</a:t>
            </a:r>
            <a:br>
              <a:rPr lang="pt-BR" sz="2400" b="1" dirty="0" smtClean="0"/>
            </a:br>
            <a:endParaRPr sz="1000" b="1" dirty="0"/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b="1" dirty="0"/>
              <a:t>O método compara o </a:t>
            </a:r>
            <a:r>
              <a:rPr lang="pt-BR" sz="2400" b="1" dirty="0" err="1"/>
              <a:t>valor-alvo</a:t>
            </a:r>
            <a:r>
              <a:rPr lang="pt-BR" sz="2400" b="1" dirty="0"/>
              <a:t> (X) com cada elemento da lista - dependendo da quantidade de elemento na lista pode consumir muito </a:t>
            </a:r>
            <a:r>
              <a:rPr lang="pt-BR" sz="2400" b="1" dirty="0" smtClean="0"/>
              <a:t>tempo</a:t>
            </a:r>
            <a:br>
              <a:rPr lang="pt-BR" sz="2400" b="1" dirty="0" smtClean="0"/>
            </a:br>
            <a:endParaRPr sz="1000" b="1" dirty="0"/>
          </a:p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b="1" dirty="0"/>
              <a:t>Não é eficiente para listas ordenadas</a:t>
            </a:r>
            <a:endParaRPr sz="24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grpSp>
        <p:nvGrpSpPr>
          <p:cNvPr id="797" name="Google Shape;797;g712c1e573f_0_48"/>
          <p:cNvGrpSpPr/>
          <p:nvPr/>
        </p:nvGrpSpPr>
        <p:grpSpPr>
          <a:xfrm>
            <a:off x="8187400" y="517525"/>
            <a:ext cx="3287000" cy="2805000"/>
            <a:chOff x="8187400" y="517525"/>
            <a:chExt cx="3287000" cy="2805000"/>
          </a:xfrm>
        </p:grpSpPr>
        <p:pic>
          <p:nvPicPr>
            <p:cNvPr id="798" name="Google Shape;798;g712c1e573f_0_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7400" y="517525"/>
              <a:ext cx="3287000" cy="2805000"/>
            </a:xfrm>
            <a:prstGeom prst="rect">
              <a:avLst/>
            </a:prstGeom>
            <a:noFill/>
            <a:ln>
              <a:noFill/>
            </a:ln>
            <a:effectLst>
              <a:outerShdw blurRad="485775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99" name="Google Shape;799;g712c1e573f_0_48"/>
            <p:cNvSpPr txBox="1"/>
            <p:nvPr/>
          </p:nvSpPr>
          <p:spPr>
            <a:xfrm>
              <a:off x="10086363" y="2294835"/>
              <a:ext cx="728700" cy="21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latin typeface="Calibri"/>
                  <a:ea typeface="Calibri"/>
                  <a:cs typeface="Calibri"/>
                  <a:sym typeface="Calibri"/>
                </a:rPr>
                <a:t>lista[i] == X</a:t>
              </a:r>
              <a:endParaRPr sz="12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12c1e573f_0_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000000"/>
                </a:solidFill>
              </a:rPr>
              <a:t>Atividade 7- Busca linear  </a:t>
            </a:r>
            <a:endParaRPr sz="4000" b="1" dirty="0">
              <a:solidFill>
                <a:srgbClr val="000000"/>
              </a:solidFill>
            </a:endParaRPr>
          </a:p>
        </p:txBody>
      </p:sp>
      <p:sp>
        <p:nvSpPr>
          <p:cNvPr id="809" name="Google Shape;809;g712c1e573f_0_56"/>
          <p:cNvSpPr txBox="1">
            <a:spLocks noGrp="1"/>
          </p:cNvSpPr>
          <p:nvPr>
            <p:ph idx="1"/>
          </p:nvPr>
        </p:nvSpPr>
        <p:spPr>
          <a:xfrm>
            <a:off x="838200" y="1488575"/>
            <a:ext cx="7233600" cy="3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2159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pt-BR" sz="2400" b="1" dirty="0"/>
              <a:t>Procedimento Busca Linear, executado ao clicar no Ator (Botão Inserir)</a:t>
            </a:r>
            <a:endParaRPr sz="2400" b="1" dirty="0"/>
          </a:p>
        </p:txBody>
      </p:sp>
      <p:sp>
        <p:nvSpPr>
          <p:cNvPr id="805" name="Google Shape;805;g712c1e573f_0_56"/>
          <p:cNvSpPr txBox="1"/>
          <p:nvPr/>
        </p:nvSpPr>
        <p:spPr>
          <a:xfrm>
            <a:off x="2220226" y="6048325"/>
            <a:ext cx="42627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https://scratch.mit.edu/projects/375123019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g712c1e573f_0_56"/>
          <p:cNvPicPr preferRelativeResize="0"/>
          <p:nvPr/>
        </p:nvPicPr>
        <p:blipFill rotWithShape="1">
          <a:blip r:embed="rId4">
            <a:alphaModFix/>
          </a:blip>
          <a:srcRect l="20768" t="21931" r="44633" b="20063"/>
          <a:stretch/>
        </p:blipFill>
        <p:spPr>
          <a:xfrm>
            <a:off x="720326" y="2510775"/>
            <a:ext cx="3838527" cy="348597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7" name="Google Shape;807;g712c1e573f_0_56"/>
          <p:cNvPicPr preferRelativeResize="0"/>
          <p:nvPr/>
        </p:nvPicPr>
        <p:blipFill rotWithShape="1">
          <a:blip r:embed="rId5">
            <a:alphaModFix/>
          </a:blip>
          <a:srcRect l="29087" t="22210" r="32533" b="26174"/>
          <a:stretch/>
        </p:blipFill>
        <p:spPr>
          <a:xfrm>
            <a:off x="4650401" y="3075477"/>
            <a:ext cx="3991099" cy="290760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8" name="Google Shape;808;g712c1e573f_0_56"/>
          <p:cNvPicPr preferRelativeResize="0"/>
          <p:nvPr/>
        </p:nvPicPr>
        <p:blipFill rotWithShape="1">
          <a:blip r:embed="rId6">
            <a:alphaModFix/>
          </a:blip>
          <a:srcRect l="18964" r="19039"/>
          <a:stretch/>
        </p:blipFill>
        <p:spPr>
          <a:xfrm>
            <a:off x="8274900" y="381002"/>
            <a:ext cx="3289800" cy="2586875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e6e22e95a_0_128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Broadcast de mensagens</a:t>
            </a:r>
            <a:endParaRPr b="1" dirty="0"/>
          </a:p>
        </p:txBody>
      </p:sp>
      <p:sp>
        <p:nvSpPr>
          <p:cNvPr id="816" name="Google Shape;816;g6e6e22e95a_0_128"/>
          <p:cNvSpPr txBox="1"/>
          <p:nvPr/>
        </p:nvSpPr>
        <p:spPr>
          <a:xfrm>
            <a:off x="762001" y="1447800"/>
            <a:ext cx="8350101" cy="2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Pode ser utilizado para coordenação de Atores.</a:t>
            </a:r>
            <a:endParaRPr sz="2700" b="1" dirty="0">
              <a:solidFill>
                <a:schemeClr val="dk1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Trechos de scripts podem ser executados após receber uma mensagem de broadcast</a:t>
            </a:r>
            <a:endParaRPr sz="2700" b="1" dirty="0">
              <a:solidFill>
                <a:schemeClr val="dk1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Atores podem enviar e receber broadcast</a:t>
            </a: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817" name="Google Shape;817;g6e6e22e95a_0_128"/>
          <p:cNvPicPr preferRelativeResize="0"/>
          <p:nvPr/>
        </p:nvPicPr>
        <p:blipFill rotWithShape="1">
          <a:blip r:embed="rId3">
            <a:alphaModFix/>
          </a:blip>
          <a:srcRect l="26216" t="29082" r="51463" b="58931"/>
          <a:stretch/>
        </p:blipFill>
        <p:spPr>
          <a:xfrm>
            <a:off x="6096001" y="5139202"/>
            <a:ext cx="2467324" cy="796549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8" name="Google Shape;818;g6e6e22e95a_0_128"/>
          <p:cNvPicPr preferRelativeResize="0"/>
          <p:nvPr/>
        </p:nvPicPr>
        <p:blipFill rotWithShape="1">
          <a:blip r:embed="rId3">
            <a:alphaModFix/>
          </a:blip>
          <a:srcRect l="26790" t="48568" r="50478" b="39521"/>
          <a:stretch/>
        </p:blipFill>
        <p:spPr>
          <a:xfrm>
            <a:off x="2551650" y="3902119"/>
            <a:ext cx="2467324" cy="777157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9" name="Google Shape;819;g6e6e22e95a_0_128"/>
          <p:cNvPicPr preferRelativeResize="0"/>
          <p:nvPr/>
        </p:nvPicPr>
        <p:blipFill rotWithShape="1">
          <a:blip r:embed="rId3">
            <a:alphaModFix/>
          </a:blip>
          <a:srcRect l="26790" t="64588" r="57206" b="23220"/>
          <a:stretch/>
        </p:blipFill>
        <p:spPr>
          <a:xfrm>
            <a:off x="2562026" y="5136475"/>
            <a:ext cx="1697081" cy="77715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0" name="Google Shape;820;g6e6e22e95a_0_128"/>
          <p:cNvPicPr preferRelativeResize="0"/>
          <p:nvPr/>
        </p:nvPicPr>
        <p:blipFill rotWithShape="1">
          <a:blip r:embed="rId4">
            <a:alphaModFix/>
          </a:blip>
          <a:srcRect l="46242" t="14240" b="20433"/>
          <a:stretch/>
        </p:blipFill>
        <p:spPr>
          <a:xfrm>
            <a:off x="6629401" y="3960427"/>
            <a:ext cx="1313675" cy="113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6e6e22e95a_0_128"/>
          <p:cNvPicPr preferRelativeResize="0"/>
          <p:nvPr/>
        </p:nvPicPr>
        <p:blipFill rotWithShape="1">
          <a:blip r:embed="rId4">
            <a:alphaModFix/>
          </a:blip>
          <a:srcRect l="2863" t="14761" r="55516" b="21859"/>
          <a:stretch/>
        </p:blipFill>
        <p:spPr>
          <a:xfrm>
            <a:off x="914401" y="4265232"/>
            <a:ext cx="1313675" cy="14161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e6e22e95a_0_142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 dirty="0"/>
              <a:t>Atividade 8 - Broadcast de mensagens</a:t>
            </a:r>
            <a:endParaRPr sz="4200" b="1" dirty="0"/>
          </a:p>
        </p:txBody>
      </p:sp>
      <p:pic>
        <p:nvPicPr>
          <p:cNvPr id="828" name="Google Shape;828;g6e6e22e95a_0_142"/>
          <p:cNvPicPr preferRelativeResize="0"/>
          <p:nvPr/>
        </p:nvPicPr>
        <p:blipFill rotWithShape="1">
          <a:blip r:embed="rId3">
            <a:alphaModFix/>
          </a:blip>
          <a:srcRect l="2863" t="14761" r="55516" b="21859"/>
          <a:stretch/>
        </p:blipFill>
        <p:spPr>
          <a:xfrm>
            <a:off x="701101" y="1421007"/>
            <a:ext cx="1313675" cy="141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6e6e22e95a_0_142"/>
          <p:cNvPicPr preferRelativeResize="0"/>
          <p:nvPr/>
        </p:nvPicPr>
        <p:blipFill rotWithShape="1">
          <a:blip r:embed="rId4">
            <a:alphaModFix/>
          </a:blip>
          <a:srcRect l="26790" t="64588" r="57206" b="23220"/>
          <a:stretch/>
        </p:blipFill>
        <p:spPr>
          <a:xfrm>
            <a:off x="2252801" y="1558400"/>
            <a:ext cx="1697081" cy="77715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0" name="Google Shape;830;g6e6e22e95a_0_142"/>
          <p:cNvSpPr txBox="1"/>
          <p:nvPr/>
        </p:nvSpPr>
        <p:spPr>
          <a:xfrm>
            <a:off x="4898949" y="2400625"/>
            <a:ext cx="1011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latin typeface="Calibri"/>
                <a:ea typeface="Calibri"/>
                <a:cs typeface="Calibri"/>
                <a:sym typeface="Calibri"/>
              </a:rPr>
              <a:t>Ator 2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6e6e22e95a_0_142"/>
          <p:cNvSpPr txBox="1"/>
          <p:nvPr/>
        </p:nvSpPr>
        <p:spPr>
          <a:xfrm>
            <a:off x="7337349" y="2400625"/>
            <a:ext cx="1011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latin typeface="Calibri"/>
                <a:ea typeface="Calibri"/>
                <a:cs typeface="Calibri"/>
                <a:sym typeface="Calibri"/>
              </a:rPr>
              <a:t>Ator 3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g6e6e22e95a_0_142"/>
          <p:cNvSpPr txBox="1"/>
          <p:nvPr/>
        </p:nvSpPr>
        <p:spPr>
          <a:xfrm>
            <a:off x="2592249" y="2268375"/>
            <a:ext cx="1011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latin typeface="Calibri"/>
                <a:ea typeface="Calibri"/>
                <a:cs typeface="Calibri"/>
                <a:sym typeface="Calibri"/>
              </a:rPr>
              <a:t>Ator 1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3" name="Google Shape;833;g6e6e22e95a_0_142"/>
          <p:cNvCxnSpPr>
            <a:stCxn id="829" idx="3"/>
            <a:endCxn id="830" idx="1"/>
          </p:cNvCxnSpPr>
          <p:nvPr/>
        </p:nvCxnSpPr>
        <p:spPr>
          <a:xfrm>
            <a:off x="3949881" y="1946975"/>
            <a:ext cx="949200" cy="6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4" name="Google Shape;834;g6e6e22e95a_0_142"/>
          <p:cNvCxnSpPr>
            <a:stCxn id="829" idx="3"/>
            <a:endCxn id="831" idx="1"/>
          </p:cNvCxnSpPr>
          <p:nvPr/>
        </p:nvCxnSpPr>
        <p:spPr>
          <a:xfrm>
            <a:off x="3949881" y="1946975"/>
            <a:ext cx="3387600" cy="6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35" name="Google Shape;835;g6e6e22e95a_0_142"/>
          <p:cNvPicPr preferRelativeResize="0"/>
          <p:nvPr/>
        </p:nvPicPr>
        <p:blipFill rotWithShape="1">
          <a:blip r:embed="rId5">
            <a:alphaModFix/>
          </a:blip>
          <a:srcRect l="32000" t="26990" r="45097" b="33700"/>
          <a:stretch/>
        </p:blipFill>
        <p:spPr>
          <a:xfrm>
            <a:off x="4366374" y="3797800"/>
            <a:ext cx="2146028" cy="22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6e6e22e95a_0_142"/>
          <p:cNvPicPr preferRelativeResize="0"/>
          <p:nvPr/>
        </p:nvPicPr>
        <p:blipFill rotWithShape="1">
          <a:blip r:embed="rId6">
            <a:alphaModFix/>
          </a:blip>
          <a:srcRect l="27108" t="25209" r="49235" b="36703"/>
          <a:stretch/>
        </p:blipFill>
        <p:spPr>
          <a:xfrm>
            <a:off x="6821951" y="3857277"/>
            <a:ext cx="2146024" cy="20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6e6e22e95a_0_142"/>
          <p:cNvPicPr preferRelativeResize="0"/>
          <p:nvPr/>
        </p:nvPicPr>
        <p:blipFill rotWithShape="1">
          <a:blip r:embed="rId7">
            <a:alphaModFix/>
          </a:blip>
          <a:srcRect l="17749" r="17684"/>
          <a:stretch/>
        </p:blipFill>
        <p:spPr>
          <a:xfrm>
            <a:off x="775575" y="3126802"/>
            <a:ext cx="3438400" cy="289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6e6e22e95a_0_142"/>
          <p:cNvPicPr preferRelativeResize="0"/>
          <p:nvPr/>
        </p:nvPicPr>
        <p:blipFill rotWithShape="1">
          <a:blip r:embed="rId8">
            <a:alphaModFix/>
          </a:blip>
          <a:srcRect l="4258" t="6301" r="60194" b="57564"/>
          <a:stretch/>
        </p:blipFill>
        <p:spPr>
          <a:xfrm>
            <a:off x="4719077" y="2832627"/>
            <a:ext cx="1191175" cy="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6e6e22e95a_0_142"/>
          <p:cNvPicPr preferRelativeResize="0"/>
          <p:nvPr/>
        </p:nvPicPr>
        <p:blipFill rotWithShape="1">
          <a:blip r:embed="rId8">
            <a:alphaModFix/>
          </a:blip>
          <a:srcRect l="31665" t="40010" r="6655" b="15611"/>
          <a:stretch/>
        </p:blipFill>
        <p:spPr>
          <a:xfrm>
            <a:off x="6946950" y="2922290"/>
            <a:ext cx="1612127" cy="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6e6e22e95a_0_142"/>
          <p:cNvSpPr txBox="1"/>
          <p:nvPr/>
        </p:nvSpPr>
        <p:spPr>
          <a:xfrm>
            <a:off x="4910375" y="5999600"/>
            <a:ext cx="38955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https://scratch.mit.edu/projects/363223951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12c1e573f_0_6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000000"/>
                </a:solidFill>
              </a:rPr>
              <a:t>Exemplos livro </a:t>
            </a:r>
            <a:r>
              <a:rPr lang="pt-BR" sz="4000" b="1" dirty="0" err="1">
                <a:solidFill>
                  <a:srgbClr val="000000"/>
                </a:solidFill>
              </a:rPr>
              <a:t>Majed</a:t>
            </a:r>
            <a:r>
              <a:rPr lang="pt-BR" sz="4000" b="1" dirty="0">
                <a:solidFill>
                  <a:srgbClr val="000000"/>
                </a:solidFill>
              </a:rPr>
              <a:t> </a:t>
            </a:r>
            <a:r>
              <a:rPr lang="pt-BR" sz="4000" b="1" dirty="0" err="1">
                <a:solidFill>
                  <a:srgbClr val="000000"/>
                </a:solidFill>
              </a:rPr>
              <a:t>Marji</a:t>
            </a:r>
            <a:endParaRPr sz="4000" b="1" dirty="0">
              <a:solidFill>
                <a:srgbClr val="000000"/>
              </a:solidFill>
            </a:endParaRPr>
          </a:p>
        </p:txBody>
      </p:sp>
      <p:pic>
        <p:nvPicPr>
          <p:cNvPr id="846" name="Google Shape;846;g712c1e573f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26" y="516000"/>
            <a:ext cx="2892775" cy="26982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324877"/>
            <a:ext cx="3177540" cy="2514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536" y="1324877"/>
            <a:ext cx="3185160" cy="2514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45076"/>
            <a:ext cx="3185160" cy="2514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496" y="3945076"/>
            <a:ext cx="3185160" cy="249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eff0192a9_0_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00000"/>
                </a:solidFill>
              </a:rPr>
              <a:t>Mão na massa!!! 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0734" y="1395242"/>
            <a:ext cx="828630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400" b="1" dirty="0"/>
              <a:t>Explore sua criatividade, desenvolva o seguinte script:</a:t>
            </a:r>
          </a:p>
          <a:p>
            <a:pPr lvl="1" fontAlgn="base"/>
            <a:r>
              <a:rPr lang="pt-BR" sz="2400" b="1" dirty="0"/>
              <a:t>Insira dois atores a sua escolha e crie um diálogo entre </a:t>
            </a:r>
            <a:r>
              <a:rPr lang="pt-BR" sz="2400" b="1" dirty="0" smtClean="0"/>
              <a:t>eles. </a:t>
            </a:r>
            <a:br>
              <a:rPr lang="pt-BR" sz="2400" b="1" dirty="0" smtClean="0"/>
            </a:br>
            <a:endParaRPr lang="pt-BR" sz="1000" b="1" dirty="0"/>
          </a:p>
          <a:p>
            <a:pPr lvl="1" fontAlgn="base"/>
            <a:r>
              <a:rPr lang="pt-BR" sz="2400" b="1" dirty="0"/>
              <a:t>Lembre-se que eles não devem falar ao mesmo tempo, um deve esperar a fala do outro para então responder </a:t>
            </a:r>
          </a:p>
          <a:p>
            <a:pPr lvl="1" fontAlgn="base"/>
            <a:r>
              <a:rPr lang="pt-BR" sz="2400" b="1" dirty="0"/>
              <a:t>Durante o diálogo, os atores poderão se movimentar e trocar suas fantasias </a:t>
            </a:r>
            <a:r>
              <a:rPr lang="pt-BR" sz="2400" b="1" dirty="0" smtClean="0"/>
              <a:t>aleatoriamente.</a:t>
            </a:r>
            <a:br>
              <a:rPr lang="pt-BR" sz="2400" b="1" dirty="0" smtClean="0"/>
            </a:br>
            <a:endParaRPr lang="pt-BR" sz="1000" b="1" dirty="0"/>
          </a:p>
          <a:p>
            <a:pPr lvl="1" fontAlgn="base"/>
            <a:r>
              <a:rPr lang="pt-BR" sz="2400" b="1" dirty="0"/>
              <a:t>Posteriormente, insira mais personagens na sua </a:t>
            </a:r>
            <a:r>
              <a:rPr lang="pt-BR" sz="2400" b="1" dirty="0" smtClean="0"/>
              <a:t> </a:t>
            </a:r>
            <a:r>
              <a:rPr lang="pt-BR" sz="2400" b="1" dirty="0"/>
              <a:t>história e faça com que todos eles conversem</a:t>
            </a:r>
          </a:p>
          <a:p>
            <a:pPr lvl="1" fontAlgn="base"/>
            <a:r>
              <a:rPr lang="pt-BR" sz="2400" b="1" dirty="0"/>
              <a:t>Agora, adicione sons aos seus personagens. </a:t>
            </a:r>
            <a:r>
              <a:rPr lang="pt-BR" sz="2400" b="1" dirty="0" smtClean="0"/>
              <a:t>Você poderá </a:t>
            </a:r>
            <a:r>
              <a:rPr lang="pt-BR" sz="2400" b="1" dirty="0"/>
              <a:t>ver os áudios disponíveis no </a:t>
            </a:r>
            <a:r>
              <a:rPr lang="pt-BR" sz="2400" b="1" dirty="0" err="1"/>
              <a:t>Scratch</a:t>
            </a:r>
            <a:r>
              <a:rPr lang="pt-BR" sz="2400" b="1" dirty="0"/>
              <a:t> na aba "Sons".</a:t>
            </a:r>
          </a:p>
          <a:p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/>
            </a:r>
            <a:br>
              <a:rPr lang="pt-BR" sz="2400" dirty="0"/>
            </a:b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e6e22e95a_0_86"/>
          <p:cNvSpPr txBox="1">
            <a:spLocks noGrp="1"/>
          </p:cNvSpPr>
          <p:nvPr>
            <p:ph type="title"/>
          </p:nvPr>
        </p:nvSpPr>
        <p:spPr>
          <a:xfrm>
            <a:off x="685800" y="53128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Mão na Massa!!</a:t>
            </a:r>
            <a:endParaRPr b="1" dirty="0"/>
          </a:p>
        </p:txBody>
      </p:sp>
      <p:sp>
        <p:nvSpPr>
          <p:cNvPr id="863" name="Google Shape;863;g6e6e22e95a_0_86"/>
          <p:cNvSpPr txBox="1">
            <a:spLocks noGrp="1"/>
          </p:cNvSpPr>
          <p:nvPr>
            <p:ph idx="1"/>
          </p:nvPr>
        </p:nvSpPr>
        <p:spPr>
          <a:xfrm>
            <a:off x="765251" y="1402350"/>
            <a:ext cx="8346852" cy="24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 b="1" dirty="0"/>
              <a:t>Palíndromo é uma palavra ou frase que tenha a propriedade de poder ser lida tanto da direita para a esquerda como da esquerda para a </a:t>
            </a:r>
            <a:r>
              <a:rPr lang="pt-BR" sz="2700" b="1" dirty="0" smtClean="0"/>
              <a:t>direita. </a:t>
            </a:r>
            <a:endParaRPr sz="2700" b="1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 b="1" dirty="0"/>
              <a:t>Crie uma script para verificar se uma frase ou palavra é Palíndromo</a:t>
            </a:r>
            <a:endParaRPr sz="27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Exemplos: </a:t>
            </a:r>
            <a:endParaRPr sz="27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pt-BR" sz="2000" b="1" dirty="0"/>
              <a:t>A grama é amarga</a:t>
            </a:r>
            <a:endParaRPr sz="2000" b="1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pt-BR" sz="2000" b="1" dirty="0">
                <a:solidFill>
                  <a:srgbClr val="000000"/>
                </a:solidFill>
              </a:rPr>
              <a:t>Socorram-me, subi no ônibus em Marrocos</a:t>
            </a:r>
            <a:endParaRPr sz="20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pt-BR" sz="2000" b="1" dirty="0">
                <a:solidFill>
                  <a:srgbClr val="000000"/>
                </a:solidFill>
              </a:rPr>
              <a:t>Arara </a:t>
            </a:r>
            <a:endParaRPr sz="20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pt-BR" sz="2000" b="1" dirty="0">
                <a:solidFill>
                  <a:srgbClr val="000000"/>
                </a:solidFill>
              </a:rPr>
              <a:t>Missa é assim</a:t>
            </a:r>
            <a:endParaRPr sz="2000" b="1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pt-BR" sz="2000" b="1" dirty="0">
                <a:solidFill>
                  <a:srgbClr val="000000"/>
                </a:solidFill>
              </a:rPr>
              <a:t>02/02/2020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f06ca980b_0_3"/>
          <p:cNvSpPr txBox="1">
            <a:spLocks noGrp="1"/>
          </p:cNvSpPr>
          <p:nvPr>
            <p:ph type="title"/>
          </p:nvPr>
        </p:nvSpPr>
        <p:spPr>
          <a:xfrm>
            <a:off x="567602" y="556093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700" b="1" dirty="0"/>
              <a:t>Mão na Massa!!</a:t>
            </a:r>
            <a:endParaRPr b="1" dirty="0"/>
          </a:p>
        </p:txBody>
      </p:sp>
      <p:sp>
        <p:nvSpPr>
          <p:cNvPr id="870" name="Google Shape;870;g7f06ca980b_0_3"/>
          <p:cNvSpPr txBox="1"/>
          <p:nvPr/>
        </p:nvSpPr>
        <p:spPr>
          <a:xfrm>
            <a:off x="567602" y="2088336"/>
            <a:ext cx="8257423" cy="34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 b="1" dirty="0"/>
              <a:t>Crie um script que, dado um número de 1 a 12 diga o mês correspondente a esse número. Por exemplo, se o usuário digitar 2, o programa deve responder "O mês 2 é Fevereiro". Se o usuário digitar um número fora do </a:t>
            </a:r>
            <a:r>
              <a:rPr lang="pt-BR" sz="2700" b="1" dirty="0" smtClean="0"/>
              <a:t>intervalo de </a:t>
            </a:r>
            <a:r>
              <a:rPr lang="pt-BR" sz="2700" b="1" dirty="0"/>
              <a:t>1 a 12 o programa deve dizer que o número </a:t>
            </a:r>
            <a:r>
              <a:rPr lang="pt-BR" sz="2700" b="1" dirty="0" smtClean="0"/>
              <a:t>é </a:t>
            </a:r>
            <a:r>
              <a:rPr lang="pt-BR" sz="2700" b="1" dirty="0"/>
              <a:t>inválido. </a:t>
            </a:r>
            <a:endParaRPr sz="2700" b="1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03fbeb78d_0_195"/>
          <p:cNvSpPr txBox="1">
            <a:spLocks noGrp="1"/>
          </p:cNvSpPr>
          <p:nvPr>
            <p:ph type="title"/>
          </p:nvPr>
        </p:nvSpPr>
        <p:spPr>
          <a:xfrm>
            <a:off x="685800" y="53128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Manipulando </a:t>
            </a:r>
            <a:r>
              <a:rPr lang="pt-BR" b="1" dirty="0" err="1"/>
              <a:t>Strings</a:t>
            </a:r>
            <a:endParaRPr b="1" dirty="0"/>
          </a:p>
        </p:txBody>
      </p:sp>
      <p:sp>
        <p:nvSpPr>
          <p:cNvPr id="713" name="Google Shape;713;g703fbeb78d_0_195"/>
          <p:cNvSpPr txBox="1">
            <a:spLocks noGrp="1"/>
          </p:cNvSpPr>
          <p:nvPr>
            <p:ph idx="1"/>
          </p:nvPr>
        </p:nvSpPr>
        <p:spPr>
          <a:xfrm>
            <a:off x="765251" y="1402350"/>
            <a:ext cx="10401000" cy="1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 err="1">
                <a:solidFill>
                  <a:srgbClr val="000000"/>
                </a:solidFill>
              </a:rPr>
              <a:t>String</a:t>
            </a:r>
            <a:r>
              <a:rPr lang="pt-BR" sz="2700" b="1" dirty="0">
                <a:solidFill>
                  <a:srgbClr val="000000"/>
                </a:solidFill>
              </a:rPr>
              <a:t> é uma sequência ordenada de caracteres tratada como uma unidade</a:t>
            </a:r>
            <a:endParaRPr sz="27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Acesso individual aos caracteres da </a:t>
            </a:r>
            <a:r>
              <a:rPr lang="pt-BR" sz="2700" b="1" dirty="0" err="1" smtClean="0">
                <a:solidFill>
                  <a:srgbClr val="000000"/>
                </a:solidFill>
              </a:rPr>
              <a:t>String</a:t>
            </a: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Informe o tamanho da </a:t>
            </a:r>
            <a:r>
              <a:rPr lang="pt-BR" sz="2700" b="1" dirty="0" err="1" smtClean="0">
                <a:solidFill>
                  <a:srgbClr val="000000"/>
                </a:solidFill>
              </a:rPr>
              <a:t>String</a:t>
            </a:r>
            <a:endParaRPr sz="2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</p:txBody>
      </p:sp>
      <p:pic>
        <p:nvPicPr>
          <p:cNvPr id="714" name="Google Shape;714;g703fbeb78d_0_195"/>
          <p:cNvPicPr preferRelativeResize="0"/>
          <p:nvPr/>
        </p:nvPicPr>
        <p:blipFill rotWithShape="1">
          <a:blip r:embed="rId3">
            <a:alphaModFix/>
          </a:blip>
          <a:srcRect l="28697" t="60191" r="56392" b="31872"/>
          <a:stretch/>
        </p:blipFill>
        <p:spPr>
          <a:xfrm>
            <a:off x="4147926" y="5370502"/>
            <a:ext cx="2827125" cy="904675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5" name="Google Shape;715;g703fbeb78d_0_195"/>
          <p:cNvPicPr preferRelativeResize="0"/>
          <p:nvPr/>
        </p:nvPicPr>
        <p:blipFill rotWithShape="1">
          <a:blip r:embed="rId3">
            <a:alphaModFix/>
          </a:blip>
          <a:srcRect l="28409" t="75023" r="54622" b="17647"/>
          <a:stretch/>
        </p:blipFill>
        <p:spPr>
          <a:xfrm>
            <a:off x="3788425" y="3225002"/>
            <a:ext cx="3217427" cy="835399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/>
        </p:nvSpPr>
        <p:spPr>
          <a:xfrm>
            <a:off x="581025" y="459094"/>
            <a:ext cx="11842800" cy="86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pt-BR" sz="5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PENSAMENTO COMPUTACIONAL</a:t>
            </a:r>
            <a:endParaRPr sz="5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657225" y="3496867"/>
            <a:ext cx="11534775" cy="188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71476" y="4629144"/>
            <a:ext cx="8255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 smtClean="0"/>
              <a:t>Scratch</a:t>
            </a:r>
            <a:r>
              <a:rPr lang="pt-BR" sz="4000" b="1" dirty="0" smtClean="0"/>
              <a:t> – Parte 3</a:t>
            </a:r>
            <a:endParaRPr lang="pt-BR" sz="40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6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03fbeb78d_0_203"/>
          <p:cNvSpPr txBox="1">
            <a:spLocks noGrp="1"/>
          </p:cNvSpPr>
          <p:nvPr>
            <p:ph type="title"/>
          </p:nvPr>
        </p:nvSpPr>
        <p:spPr>
          <a:xfrm>
            <a:off x="685800" y="53128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/>
              <a:t>Atividade 5 - Quantidade de vogais na frase</a:t>
            </a:r>
            <a:endParaRPr sz="4000" b="1" dirty="0"/>
          </a:p>
        </p:txBody>
      </p:sp>
      <p:sp>
        <p:nvSpPr>
          <p:cNvPr id="722" name="Google Shape;722;g703fbeb78d_0_203"/>
          <p:cNvSpPr txBox="1"/>
          <p:nvPr/>
        </p:nvSpPr>
        <p:spPr>
          <a:xfrm>
            <a:off x="2625325" y="6144825"/>
            <a:ext cx="39828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https://scratch.mit.edu/projects/372744094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3" name="Google Shape;723;g703fbeb78d_0_203"/>
          <p:cNvPicPr preferRelativeResize="0"/>
          <p:nvPr/>
        </p:nvPicPr>
        <p:blipFill rotWithShape="1">
          <a:blip r:embed="rId4">
            <a:alphaModFix/>
          </a:blip>
          <a:srcRect l="19422" t="25931" r="30597" b="24447"/>
          <a:stretch/>
        </p:blipFill>
        <p:spPr>
          <a:xfrm>
            <a:off x="704625" y="1654925"/>
            <a:ext cx="8212152" cy="4416300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edda1cab3_0_29"/>
          <p:cNvSpPr/>
          <p:nvPr/>
        </p:nvSpPr>
        <p:spPr>
          <a:xfrm>
            <a:off x="1199601" y="3088375"/>
            <a:ext cx="7309500" cy="336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7edda1cab3_0_29"/>
          <p:cNvSpPr txBox="1">
            <a:spLocks noGrp="1"/>
          </p:cNvSpPr>
          <p:nvPr>
            <p:ph type="title"/>
          </p:nvPr>
        </p:nvSpPr>
        <p:spPr>
          <a:xfrm>
            <a:off x="618051" y="60748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Extensão Caneta</a:t>
            </a:r>
            <a:endParaRPr b="1" dirty="0"/>
          </a:p>
        </p:txBody>
      </p:sp>
      <p:sp>
        <p:nvSpPr>
          <p:cNvPr id="731" name="Google Shape;731;g7edda1cab3_0_29"/>
          <p:cNvSpPr txBox="1">
            <a:spLocks noGrp="1"/>
          </p:cNvSpPr>
          <p:nvPr>
            <p:ph idx="1"/>
          </p:nvPr>
        </p:nvSpPr>
        <p:spPr>
          <a:xfrm>
            <a:off x="725601" y="1464575"/>
            <a:ext cx="107577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Todo ator tem uma caneta invisível </a:t>
            </a:r>
            <a:endParaRPr sz="27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/>
              <a:t>Caneta pode ser utilizada para desenhar formas geométricas (triângulo, quadrado, retângulo, </a:t>
            </a:r>
            <a:r>
              <a:rPr lang="pt-BR" sz="2700" b="1" dirty="0" err="1"/>
              <a:t>etc</a:t>
            </a:r>
            <a:r>
              <a:rPr lang="pt-BR" sz="2700" b="1" dirty="0"/>
              <a:t>)</a:t>
            </a:r>
            <a:endParaRPr sz="27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/>
          </a:p>
        </p:txBody>
      </p:sp>
      <p:pic>
        <p:nvPicPr>
          <p:cNvPr id="732" name="Google Shape;732;g7edda1cab3_0_29"/>
          <p:cNvPicPr preferRelativeResize="0"/>
          <p:nvPr/>
        </p:nvPicPr>
        <p:blipFill rotWithShape="1">
          <a:blip r:embed="rId3">
            <a:alphaModFix/>
          </a:blip>
          <a:srcRect l="5216" t="25551" r="77356" b="41449"/>
          <a:stretch/>
        </p:blipFill>
        <p:spPr>
          <a:xfrm>
            <a:off x="1578825" y="3200402"/>
            <a:ext cx="2847251" cy="323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7edda1cab3_0_29"/>
          <p:cNvPicPr preferRelativeResize="0"/>
          <p:nvPr/>
        </p:nvPicPr>
        <p:blipFill rotWithShape="1">
          <a:blip r:embed="rId3">
            <a:alphaModFix/>
          </a:blip>
          <a:srcRect l="5215" t="58563" r="75899" b="14492"/>
          <a:stretch/>
        </p:blipFill>
        <p:spPr>
          <a:xfrm>
            <a:off x="4888582" y="3200402"/>
            <a:ext cx="3463645" cy="2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edda1cab3_0_42"/>
          <p:cNvSpPr txBox="1">
            <a:spLocks noGrp="1"/>
          </p:cNvSpPr>
          <p:nvPr>
            <p:ph type="title"/>
          </p:nvPr>
        </p:nvSpPr>
        <p:spPr>
          <a:xfrm>
            <a:off x="618051" y="47989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Extensão Caneta</a:t>
            </a:r>
            <a:endParaRPr b="1" dirty="0"/>
          </a:p>
        </p:txBody>
      </p:sp>
      <p:pic>
        <p:nvPicPr>
          <p:cNvPr id="740" name="Google Shape;740;g7edda1cab3_0_42"/>
          <p:cNvPicPr preferRelativeResize="0"/>
          <p:nvPr/>
        </p:nvPicPr>
        <p:blipFill rotWithShape="1">
          <a:blip r:embed="rId3">
            <a:alphaModFix/>
          </a:blip>
          <a:srcRect l="27667" t="9811" b="17567"/>
          <a:stretch/>
        </p:blipFill>
        <p:spPr>
          <a:xfrm>
            <a:off x="776976" y="1524000"/>
            <a:ext cx="8089725" cy="48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e6e22e95a_0_97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Procedimentos</a:t>
            </a:r>
            <a:endParaRPr b="1" dirty="0"/>
          </a:p>
        </p:txBody>
      </p:sp>
      <p:sp>
        <p:nvSpPr>
          <p:cNvPr id="747" name="Google Shape;747;g6e6e22e95a_0_97"/>
          <p:cNvSpPr txBox="1"/>
          <p:nvPr/>
        </p:nvSpPr>
        <p:spPr>
          <a:xfrm>
            <a:off x="762001" y="1298944"/>
            <a:ext cx="8403264" cy="4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Decomposição: processo que divide os problemas em partes menores para facilitar a resolução, desenvolvimento e gerenciamento</a:t>
            </a:r>
            <a:endParaRPr sz="2700" b="1" dirty="0">
              <a:solidFill>
                <a:schemeClr val="dk1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Procedimentos: o programa é dividido em partes menores, responsáveis por executar determinadas tarefas </a:t>
            </a:r>
            <a:r>
              <a:rPr lang="pt-BR" sz="2700" b="1" dirty="0" smtClean="0">
                <a:solidFill>
                  <a:schemeClr val="dk1"/>
                </a:solidFill>
              </a:rPr>
              <a:t>  </a:t>
            </a:r>
            <a:r>
              <a:rPr lang="pt-BR" sz="2700" b="1" dirty="0">
                <a:solidFill>
                  <a:schemeClr val="dk1"/>
                </a:solidFill>
              </a:rPr>
              <a:t>cujo comportamento pode ou não variar </a:t>
            </a:r>
            <a:r>
              <a:rPr lang="pt-BR" sz="2700" b="1" dirty="0" smtClean="0">
                <a:solidFill>
                  <a:schemeClr val="dk1"/>
                </a:solidFill>
              </a:rPr>
              <a:t>de </a:t>
            </a:r>
            <a:r>
              <a:rPr lang="pt-BR" sz="2700" b="1" dirty="0">
                <a:solidFill>
                  <a:schemeClr val="dk1"/>
                </a:solidFill>
              </a:rPr>
              <a:t>acordo </a:t>
            </a:r>
            <a:r>
              <a:rPr lang="pt-BR" sz="2700" b="1" dirty="0" smtClean="0">
                <a:solidFill>
                  <a:schemeClr val="dk1"/>
                </a:solidFill>
              </a:rPr>
              <a:t>com parâmetros </a:t>
            </a:r>
            <a:r>
              <a:rPr lang="pt-BR" sz="2700" b="1" dirty="0">
                <a:solidFill>
                  <a:schemeClr val="dk1"/>
                </a:solidFill>
              </a:rPr>
              <a:t>de entrada</a:t>
            </a:r>
            <a:endParaRPr sz="2700" b="1" dirty="0">
              <a:solidFill>
                <a:schemeClr val="dk1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 dirty="0">
                <a:solidFill>
                  <a:schemeClr val="dk1"/>
                </a:solidFill>
              </a:rPr>
              <a:t>Trechos de códigos repetidos para a execução </a:t>
            </a:r>
            <a:endParaRPr sz="2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</a:rPr>
              <a:t>  de uma instrução ou conjunto de instruções n </a:t>
            </a:r>
            <a:endParaRPr sz="27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</a:rPr>
              <a:t>   vezes seguidas</a:t>
            </a:r>
            <a:endParaRPr sz="2700" b="1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e6e22e95a_0_118"/>
          <p:cNvSpPr txBox="1">
            <a:spLocks noGrp="1"/>
          </p:cNvSpPr>
          <p:nvPr>
            <p:ph type="title"/>
          </p:nvPr>
        </p:nvSpPr>
        <p:spPr>
          <a:xfrm>
            <a:off x="701100" y="533409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b="1" dirty="0"/>
              <a:t>Atividade 6 - Procedimentos</a:t>
            </a:r>
            <a:endParaRPr sz="3700" b="1" dirty="0"/>
          </a:p>
        </p:txBody>
      </p:sp>
      <p:sp>
        <p:nvSpPr>
          <p:cNvPr id="754" name="Google Shape;754;g6e6e22e95a_0_118"/>
          <p:cNvSpPr txBox="1"/>
          <p:nvPr/>
        </p:nvSpPr>
        <p:spPr>
          <a:xfrm>
            <a:off x="762001" y="1447800"/>
            <a:ext cx="10524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pt-BR" sz="2700" b="1">
                <a:solidFill>
                  <a:schemeClr val="dk1"/>
                </a:solidFill>
              </a:rPr>
              <a:t>Blocos Caneta</a:t>
            </a:r>
            <a:endParaRPr sz="27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</a:endParaRPr>
          </a:p>
        </p:txBody>
      </p:sp>
      <p:pic>
        <p:nvPicPr>
          <p:cNvPr id="755" name="Google Shape;755;g6e6e22e95a_0_118"/>
          <p:cNvPicPr preferRelativeResize="0"/>
          <p:nvPr/>
        </p:nvPicPr>
        <p:blipFill rotWithShape="1">
          <a:blip r:embed="rId3">
            <a:alphaModFix/>
          </a:blip>
          <a:srcRect l="26842" t="13718" r="26893" b="27502"/>
          <a:stretch/>
        </p:blipFill>
        <p:spPr>
          <a:xfrm>
            <a:off x="7633600" y="425478"/>
            <a:ext cx="3820152" cy="291797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6" name="Google Shape;756;g6e6e22e95a_0_118"/>
          <p:cNvPicPr preferRelativeResize="0"/>
          <p:nvPr/>
        </p:nvPicPr>
        <p:blipFill rotWithShape="1">
          <a:blip r:embed="rId4">
            <a:alphaModFix/>
          </a:blip>
          <a:srcRect l="38491" t="53092" r="40057" b="7229"/>
          <a:stretch/>
        </p:blipFill>
        <p:spPr>
          <a:xfrm>
            <a:off x="4190575" y="2158000"/>
            <a:ext cx="2428475" cy="270045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7" name="Google Shape;757;g6e6e22e95a_0_118"/>
          <p:cNvSpPr txBox="1"/>
          <p:nvPr/>
        </p:nvSpPr>
        <p:spPr>
          <a:xfrm>
            <a:off x="1536051" y="6143700"/>
            <a:ext cx="576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https://scratch.mit.edu/projects/375153792</a:t>
            </a:r>
            <a:endParaRPr/>
          </a:p>
        </p:txBody>
      </p:sp>
      <p:pic>
        <p:nvPicPr>
          <p:cNvPr id="758" name="Google Shape;758;g6e6e22e95a_0_118"/>
          <p:cNvPicPr preferRelativeResize="0"/>
          <p:nvPr/>
        </p:nvPicPr>
        <p:blipFill rotWithShape="1">
          <a:blip r:embed="rId5">
            <a:alphaModFix/>
          </a:blip>
          <a:srcRect l="27976" t="29600" r="47743" b="10259"/>
          <a:stretch/>
        </p:blipFill>
        <p:spPr>
          <a:xfrm>
            <a:off x="896301" y="2158002"/>
            <a:ext cx="2960299" cy="3971451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9" name="Google Shape;759;g6e6e22e95a_0_118"/>
          <p:cNvPicPr preferRelativeResize="0"/>
          <p:nvPr/>
        </p:nvPicPr>
        <p:blipFill rotWithShape="1">
          <a:blip r:embed="rId6">
            <a:alphaModFix/>
          </a:blip>
          <a:srcRect l="20036" r="19921"/>
          <a:stretch/>
        </p:blipFill>
        <p:spPr>
          <a:xfrm>
            <a:off x="6876825" y="4838439"/>
            <a:ext cx="2135075" cy="16445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12c1e573f_0_21"/>
          <p:cNvSpPr txBox="1">
            <a:spLocks noGrp="1"/>
          </p:cNvSpPr>
          <p:nvPr>
            <p:ph type="title"/>
          </p:nvPr>
        </p:nvSpPr>
        <p:spPr>
          <a:xfrm>
            <a:off x="609600" y="607484"/>
            <a:ext cx="109728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Variáveis do tipo Listas</a:t>
            </a:r>
            <a:endParaRPr b="1" dirty="0"/>
          </a:p>
        </p:txBody>
      </p:sp>
      <p:sp>
        <p:nvSpPr>
          <p:cNvPr id="766" name="Google Shape;766;g712c1e573f_0_21"/>
          <p:cNvSpPr txBox="1">
            <a:spLocks noGrp="1"/>
          </p:cNvSpPr>
          <p:nvPr>
            <p:ph idx="1"/>
          </p:nvPr>
        </p:nvSpPr>
        <p:spPr>
          <a:xfrm>
            <a:off x="766359" y="1872156"/>
            <a:ext cx="79989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000" tIns="74475" rIns="149000" bIns="74475" anchor="t" anchorCtr="0">
            <a:noAutofit/>
          </a:bodyPr>
          <a:lstStyle/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Listas são coleções de variáveis do mesmo tipo agrupadas e acessadas por um único nome, ou melhor, um único </a:t>
            </a:r>
            <a:r>
              <a:rPr lang="pt-BR" sz="2700" b="1" dirty="0" smtClean="0">
                <a:solidFill>
                  <a:srgbClr val="000000"/>
                </a:solidFill>
              </a:rPr>
              <a:t>identificador</a:t>
            </a:r>
            <a:br>
              <a:rPr lang="pt-BR" sz="2700" b="1" dirty="0" smtClean="0">
                <a:solidFill>
                  <a:srgbClr val="000000"/>
                </a:solidFill>
              </a:rPr>
            </a:br>
            <a:endParaRPr sz="10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Uma lista é como um contêiner em que pode </a:t>
            </a:r>
            <a:endParaRPr sz="2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0000"/>
                </a:solidFill>
              </a:rPr>
              <a:t>   armazenar e acessar vários </a:t>
            </a:r>
            <a:r>
              <a:rPr lang="pt-BR" sz="2700" b="1" dirty="0" smtClean="0">
                <a:solidFill>
                  <a:srgbClr val="000000"/>
                </a:solidFill>
              </a:rPr>
              <a:t>valores</a:t>
            </a:r>
            <a:br>
              <a:rPr lang="pt-BR" sz="2700" b="1" dirty="0" smtClean="0">
                <a:solidFill>
                  <a:srgbClr val="000000"/>
                </a:solidFill>
              </a:rPr>
            </a:br>
            <a:endParaRPr sz="1000" b="1" dirty="0">
              <a:solidFill>
                <a:srgbClr val="000000"/>
              </a:solidFill>
            </a:endParaRPr>
          </a:p>
          <a:p>
            <a:pPr marL="215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pt-BR" sz="2700" b="1" dirty="0">
                <a:solidFill>
                  <a:srgbClr val="000000"/>
                </a:solidFill>
              </a:rPr>
              <a:t>Os itens são referenciados por meio de sua </a:t>
            </a:r>
            <a:endParaRPr sz="2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0000"/>
                </a:solidFill>
              </a:rPr>
              <a:t>  posição (índice)</a:t>
            </a: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g712c1e573f_0_27"/>
          <p:cNvPicPr preferRelativeResize="0"/>
          <p:nvPr/>
        </p:nvPicPr>
        <p:blipFill rotWithShape="1">
          <a:blip r:embed="rId3">
            <a:alphaModFix/>
          </a:blip>
          <a:srcRect l="3620" t="17840" r="80991" b="25199"/>
          <a:stretch/>
        </p:blipFill>
        <p:spPr>
          <a:xfrm>
            <a:off x="6202150" y="433350"/>
            <a:ext cx="2692071" cy="599130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3" name="Google Shape;773;g712c1e573f_0_27"/>
          <p:cNvPicPr preferRelativeResize="0"/>
          <p:nvPr/>
        </p:nvPicPr>
        <p:blipFill rotWithShape="1">
          <a:blip r:embed="rId3">
            <a:alphaModFix/>
          </a:blip>
          <a:srcRect l="70755" t="16201" r="637" b="47522"/>
          <a:stretch/>
        </p:blipFill>
        <p:spPr>
          <a:xfrm>
            <a:off x="845600" y="2222427"/>
            <a:ext cx="4904525" cy="37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712c1e573f_0_27"/>
          <p:cNvSpPr txBox="1">
            <a:spLocks noGrp="1"/>
          </p:cNvSpPr>
          <p:nvPr>
            <p:ph type="title"/>
          </p:nvPr>
        </p:nvSpPr>
        <p:spPr>
          <a:xfrm>
            <a:off x="718775" y="433350"/>
            <a:ext cx="67485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Criando Listas</a:t>
            </a:r>
            <a:endParaRPr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737</Words>
  <Application>Microsoft Office PowerPoint</Application>
  <PresentationFormat>Widescreen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Arial</vt:lpstr>
      <vt:lpstr>Calibri</vt:lpstr>
      <vt:lpstr>Tema do Office</vt:lpstr>
      <vt:lpstr>Apresentação do PowerPoint</vt:lpstr>
      <vt:lpstr>Manipulando Strings</vt:lpstr>
      <vt:lpstr>Atividade 5 - Quantidade de vogais na frase</vt:lpstr>
      <vt:lpstr>Extensão Caneta</vt:lpstr>
      <vt:lpstr>Extensão Caneta</vt:lpstr>
      <vt:lpstr>Procedimentos</vt:lpstr>
      <vt:lpstr>Atividade 6 - Procedimentos</vt:lpstr>
      <vt:lpstr>Variáveis do tipo Listas</vt:lpstr>
      <vt:lpstr>Criando Listas</vt:lpstr>
      <vt:lpstr>Adicionando dados na Lista</vt:lpstr>
      <vt:lpstr>Acessando itens da Lista</vt:lpstr>
      <vt:lpstr>Atividade 7- Busca linear  </vt:lpstr>
      <vt:lpstr>Atividade 7- Busca linear  </vt:lpstr>
      <vt:lpstr>Broadcast de mensagens</vt:lpstr>
      <vt:lpstr>Atividade 8 - Broadcast de mensagens</vt:lpstr>
      <vt:lpstr>Exemplos livro Majed Marji</vt:lpstr>
      <vt:lpstr>Mão na massa!!! </vt:lpstr>
      <vt:lpstr>Mão na Massa!!</vt:lpstr>
      <vt:lpstr>Mão na Massa!!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Leal</dc:creator>
  <cp:lastModifiedBy>Admin</cp:lastModifiedBy>
  <cp:revision>12</cp:revision>
  <dcterms:created xsi:type="dcterms:W3CDTF">2017-12-04T02:39:27Z</dcterms:created>
  <dcterms:modified xsi:type="dcterms:W3CDTF">2020-03-11T16:22:42Z</dcterms:modified>
</cp:coreProperties>
</file>